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81" r:id="rId4"/>
    <p:sldId id="270" r:id="rId5"/>
    <p:sldId id="283" r:id="rId6"/>
    <p:sldId id="284" r:id="rId7"/>
    <p:sldId id="285" r:id="rId8"/>
    <p:sldId id="286" r:id="rId9"/>
    <p:sldId id="287" r:id="rId10"/>
    <p:sldId id="288" r:id="rId11"/>
    <p:sldId id="27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eesha Gunathilaka" initials="MG" lastIdx="1" clrIdx="0">
    <p:extLst>
      <p:ext uri="{19B8F6BF-5375-455C-9EA6-DF929625EA0E}">
        <p15:presenceInfo xmlns:p15="http://schemas.microsoft.com/office/powerpoint/2012/main" userId="Maneesha Gunathil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7A44-2CA0-4817-9E4C-2BFBF8B330B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C365-20EA-4B61-B7BD-5E97F5E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Haar can detect face only if the face orientation does not exceed above 30o in all other directions. The AdaBoost classifier is used to produce a better result in a less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7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335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7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4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6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0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1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C6DE9-85D4-4186-9DFF-56FCFE083EA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8DAC-40D7-48B4-91D9-6845664B2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8070"/>
            <a:ext cx="9982200" cy="970949"/>
          </a:xfrm>
        </p:spPr>
        <p:txBody>
          <a:bodyPr>
            <a:normAutofit/>
          </a:bodyPr>
          <a:lstStyle/>
          <a:p>
            <a:r>
              <a:rPr lang="en-US" sz="5400" b="1" dirty="0"/>
              <a:t>Suspicious </a:t>
            </a:r>
            <a:r>
              <a:rPr lang="en-US" sz="5400" b="1"/>
              <a:t>Face Detection</a:t>
            </a:r>
            <a:endParaRPr lang="en-US" sz="5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822-BB30-4740-934C-A09526333CA7}"/>
              </a:ext>
            </a:extLst>
          </p:cNvPr>
          <p:cNvSpPr txBox="1"/>
          <p:nvPr/>
        </p:nvSpPr>
        <p:spPr>
          <a:xfrm>
            <a:off x="5676900" y="1523170"/>
            <a:ext cx="57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computer-based academic lab monitoring</a:t>
            </a:r>
          </a:p>
          <a:p>
            <a:pPr algn="ctr"/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0E167-8821-440A-ACC7-3A96E852FCC1}"/>
              </a:ext>
            </a:extLst>
          </p:cNvPr>
          <p:cNvSpPr txBox="1"/>
          <p:nvPr/>
        </p:nvSpPr>
        <p:spPr>
          <a:xfrm>
            <a:off x="9392575" y="5986813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Ahmed M.H.A</a:t>
            </a:r>
          </a:p>
          <a:p>
            <a:r>
              <a:rPr lang="en-US" dirty="0"/>
              <a:t>190028C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D66B6-8D8A-E9F4-1542-20D5C898EBE3}"/>
              </a:ext>
            </a:extLst>
          </p:cNvPr>
          <p:cNvGrpSpPr/>
          <p:nvPr/>
        </p:nvGrpSpPr>
        <p:grpSpPr>
          <a:xfrm>
            <a:off x="-3558143" y="1988351"/>
            <a:ext cx="13872574" cy="4013621"/>
            <a:chOff x="-3558143" y="1988351"/>
            <a:chExt cx="13872574" cy="4013621"/>
          </a:xfrm>
        </p:grpSpPr>
        <p:pic>
          <p:nvPicPr>
            <p:cNvPr id="5" name="Picture 4" descr="A picture containing text, computer, desk&#10;&#10;Description automatically generated">
              <a:extLst>
                <a:ext uri="{FF2B5EF4-FFF2-40B4-BE49-F238E27FC236}">
                  <a16:creationId xmlns:a16="http://schemas.microsoft.com/office/drawing/2014/main" id="{BFAFE20E-1D9E-096C-9EAD-00265885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5" y="1988351"/>
              <a:ext cx="6418706" cy="3996677"/>
            </a:xfrm>
            <a:prstGeom prst="rect">
              <a:avLst/>
            </a:prstGeom>
          </p:spPr>
        </p:pic>
        <p:pic>
          <p:nvPicPr>
            <p:cNvPr id="11" name="Picture 10" descr="A picture containing head covering, staring&#10;&#10;Description automatically generated">
              <a:extLst>
                <a:ext uri="{FF2B5EF4-FFF2-40B4-BE49-F238E27FC236}">
                  <a16:creationId xmlns:a16="http://schemas.microsoft.com/office/drawing/2014/main" id="{A198AEBD-CC49-CC07-B268-BC47E3B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8143" y="1988351"/>
              <a:ext cx="7453868" cy="401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9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9336299" cy="3657600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Expression </a:t>
            </a: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classification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+mj-lt"/>
              </a:rPr>
              <a:t>Linear support vector machine </a:t>
            </a:r>
            <a:r>
              <a:rPr lang="en-US" sz="1800" b="1" dirty="0">
                <a:effectLst/>
                <a:latin typeface="+mj-lt"/>
              </a:rPr>
              <a:t>SVM model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+mj-lt"/>
              </a:rPr>
              <a:t>CK+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dataset</a:t>
            </a:r>
            <a:endParaRPr lang="en-US" sz="1800" b="1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Alignment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SIFTROI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- a preprocessing method </a:t>
            </a:r>
            <a:endParaRPr lang="en-US" sz="2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feature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extraction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LBP, Supervised descent technique, WLD, WPLBP, HOG, ICA, PCA</a:t>
            </a:r>
            <a:endParaRPr lang="en-US" sz="2400" dirty="0">
              <a:effectLst/>
            </a:endParaRPr>
          </a:p>
        </p:txBody>
      </p:sp>
      <p:pic>
        <p:nvPicPr>
          <p:cNvPr id="21" name="Picture 2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92466F4-4B43-DAC4-DDE9-B5310C8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37" y="1663389"/>
            <a:ext cx="5272224" cy="2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0917-460E-444E-BF99-016E8012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9" y="4957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Demonstration of this project…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5BC4-F37F-4009-A300-85A5831A66DF}"/>
              </a:ext>
            </a:extLst>
          </p:cNvPr>
          <p:cNvSpPr txBox="1"/>
          <p:nvPr/>
        </p:nvSpPr>
        <p:spPr>
          <a:xfrm>
            <a:off x="726231" y="4685723"/>
            <a:ext cx="302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Suspicious Activity Detection Algorithm </a:t>
            </a:r>
            <a:r>
              <a:rPr lang="en-US" dirty="0"/>
              <a:t>as a background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0EAA-B31E-49E6-B6FE-5757F254A748}"/>
              </a:ext>
            </a:extLst>
          </p:cNvPr>
          <p:cNvSpPr txBox="1"/>
          <p:nvPr/>
        </p:nvSpPr>
        <p:spPr>
          <a:xfrm>
            <a:off x="4490380" y="4685723"/>
            <a:ext cx="3211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Remote Server</a:t>
            </a:r>
            <a:r>
              <a:rPr lang="en-US" dirty="0"/>
              <a:t> to which the information (time, pc info) related to the detected Suspicious Activity is sent in real-time.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CA842-3A7D-491C-A469-5DA3E8D9140B}"/>
              </a:ext>
            </a:extLst>
          </p:cNvPr>
          <p:cNvSpPr txBox="1"/>
          <p:nvPr/>
        </p:nvSpPr>
        <p:spPr>
          <a:xfrm>
            <a:off x="9194306" y="4685723"/>
            <a:ext cx="24147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GUI of the App </a:t>
            </a:r>
            <a:r>
              <a:rPr lang="en-US" sz="1600" dirty="0"/>
              <a:t>to show the detected suspects to the lab </a:t>
            </a:r>
            <a:r>
              <a:rPr lang="en-US" dirty="0"/>
              <a:t>assistant</a:t>
            </a:r>
            <a:r>
              <a:rPr lang="en-US" sz="1600" dirty="0"/>
              <a:t> or any other official.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8BC6-2D6F-E06C-6063-D170F3C6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72" y="1027906"/>
            <a:ext cx="6526547" cy="346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D1E15F-74D1-A08C-DC96-0F3004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77" y="2172277"/>
            <a:ext cx="3096384" cy="147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97DFE2-5AA9-8CDD-20E1-423676E6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110841"/>
            <a:ext cx="28575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00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9021-D426-4CBD-B061-E0E23CC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47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FA2C90AD-A1D6-9D53-0472-5A27704F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r="-1" b="-1"/>
          <a:stretch/>
        </p:blipFill>
        <p:spPr>
          <a:xfrm>
            <a:off x="4485555" y="10"/>
            <a:ext cx="7706444" cy="3428990"/>
          </a:xfrm>
          <a:prstGeom prst="rect">
            <a:avLst/>
          </a:prstGeom>
        </p:spPr>
      </p:pic>
      <p:pic>
        <p:nvPicPr>
          <p:cNvPr id="6" name="Picture 5" descr="A group of people sitting at desks in a room with computers&#10;&#10;Description automatically generated with medium confidence">
            <a:extLst>
              <a:ext uri="{FF2B5EF4-FFF2-40B4-BE49-F238E27FC236}">
                <a16:creationId xmlns:a16="http://schemas.microsoft.com/office/drawing/2014/main" id="{1A2DD4C8-724C-1676-001A-A1E714C6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-1" b="1008"/>
          <a:stretch/>
        </p:blipFill>
        <p:spPr>
          <a:xfrm>
            <a:off x="4485557" y="3429000"/>
            <a:ext cx="7706443" cy="342900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9CB9B-96D2-42EF-9D20-FEEE6BAB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1" dirty="0"/>
              <a:t>The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6BDC-2695-4899-9CC9-7317F204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5564188" cy="3777622"/>
          </a:xfrm>
        </p:spPr>
        <p:txBody>
          <a:bodyPr>
            <a:normAutofit/>
          </a:bodyPr>
          <a:lstStyle/>
          <a:p>
            <a:r>
              <a:rPr lang="en-US" sz="2400" dirty="0"/>
              <a:t>Majority of computer-based labs</a:t>
            </a:r>
          </a:p>
          <a:p>
            <a:r>
              <a:rPr lang="en-US" sz="2400" dirty="0"/>
              <a:t>Compact Seating arrangements</a:t>
            </a:r>
          </a:p>
          <a:p>
            <a:r>
              <a:rPr lang="en-US" sz="2400" dirty="0"/>
              <a:t>Higher manpower for monitoring</a:t>
            </a:r>
          </a:p>
          <a:p>
            <a:r>
              <a:rPr lang="en-US" sz="2400" dirty="0"/>
              <a:t>Real-Time Detection</a:t>
            </a:r>
          </a:p>
          <a:p>
            <a:r>
              <a:rPr lang="en-US" sz="2400" dirty="0"/>
              <a:t>Immediate 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54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1141-AE97-42B9-AA4B-31D9652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87" y="602034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/>
              <a:t>The Sub Problems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42597-F991-372C-A50A-7B8F640B5476}"/>
              </a:ext>
            </a:extLst>
          </p:cNvPr>
          <p:cNvGrpSpPr/>
          <p:nvPr/>
        </p:nvGrpSpPr>
        <p:grpSpPr>
          <a:xfrm>
            <a:off x="9027779" y="537463"/>
            <a:ext cx="3768227" cy="4299365"/>
            <a:chOff x="7705725" y="290735"/>
            <a:chExt cx="4486275" cy="5774536"/>
          </a:xfrm>
        </p:grpSpPr>
        <p:pic>
          <p:nvPicPr>
            <p:cNvPr id="5" name="Picture 4" descr="A person sitting at a desk with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1671BE-BC39-A5F0-8247-A7C1E660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725" y="1329758"/>
              <a:ext cx="4486275" cy="47355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GraphicFramePr/>
                <p:nvPr/>
              </p:nvGraphicFramePr>
              <p:xfrm rot="10800000">
                <a:off x="9630164" y="681260"/>
                <a:ext cx="523481" cy="1166590"/>
              </p:xfrm>
              <a:graphic>
                <a:graphicData uri="http://schemas.microsoft.com/office/drawing/2017/model3d">
                  <am3d:model3d r:embed="rId3">
                    <am3d:spPr>
                      <a:xfrm rot="10800000">
                        <a:off x="0" y="0"/>
                        <a:ext cx="523481" cy="1166590"/>
                      </a:xfrm>
                      <a:prstGeom prst="rect">
                        <a:avLst/>
                      </a:prstGeom>
                    </am3d:spPr>
                    <am3d:camera>
                      <am3d:pos x="0" y="0" z="612852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752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626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10644203" y="828224"/>
                  <a:ext cx="439696" cy="86857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44AF-42E3-C215-752B-3D0B2B67C07A}"/>
                </a:ext>
              </a:extLst>
            </p:cNvPr>
            <p:cNvCxnSpPr/>
            <p:nvPr/>
          </p:nvCxnSpPr>
          <p:spPr>
            <a:xfrm flipV="1">
              <a:off x="9877425" y="290735"/>
              <a:ext cx="0" cy="55245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EC2464-4587-9B3F-6C68-88E9865840D4}"/>
              </a:ext>
            </a:extLst>
          </p:cNvPr>
          <p:cNvGrpSpPr/>
          <p:nvPr/>
        </p:nvGrpSpPr>
        <p:grpSpPr>
          <a:xfrm>
            <a:off x="258538" y="1893341"/>
            <a:ext cx="1106424" cy="4262113"/>
            <a:chOff x="240708" y="1496310"/>
            <a:chExt cx="1170522" cy="4672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907F2A-8A38-2861-AFF1-F42635142DB8}"/>
                </a:ext>
              </a:extLst>
            </p:cNvPr>
            <p:cNvSpPr/>
            <p:nvPr/>
          </p:nvSpPr>
          <p:spPr>
            <a:xfrm>
              <a:off x="409537" y="285450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662D13-8DDA-EF40-0AD0-A7DE92CAF5A3}"/>
                </a:ext>
              </a:extLst>
            </p:cNvPr>
            <p:cNvSpPr/>
            <p:nvPr/>
          </p:nvSpPr>
          <p:spPr>
            <a:xfrm>
              <a:off x="409537" y="398473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424DA-EFF2-C896-6C39-61BA2953A63A}"/>
                </a:ext>
              </a:extLst>
            </p:cNvPr>
            <p:cNvSpPr/>
            <p:nvPr/>
          </p:nvSpPr>
          <p:spPr>
            <a:xfrm>
              <a:off x="409537" y="511496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</a:rPr>
                <a:t>04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A6FD0B-B919-9244-563D-D54DF7E09579}"/>
                </a:ext>
              </a:extLst>
            </p:cNvPr>
            <p:cNvSpPr/>
            <p:nvPr/>
          </p:nvSpPr>
          <p:spPr>
            <a:xfrm>
              <a:off x="409537" y="172427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31" name="Freeform: Shape 30" descr="timeline ">
              <a:extLst>
                <a:ext uri="{FF2B5EF4-FFF2-40B4-BE49-F238E27FC236}">
                  <a16:creationId xmlns:a16="http://schemas.microsoft.com/office/drawing/2014/main" id="{A112D511-FC6C-462B-4EA3-CCD6C47AC75E}"/>
                </a:ext>
              </a:extLst>
            </p:cNvPr>
            <p:cNvSpPr/>
            <p:nvPr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 descr="timeline endpoints">
              <a:extLst>
                <a:ext uri="{FF2B5EF4-FFF2-40B4-BE49-F238E27FC236}">
                  <a16:creationId xmlns:a16="http://schemas.microsoft.com/office/drawing/2014/main" id="{C8667031-FE96-83C6-831D-37AF67271D80}"/>
                </a:ext>
              </a:extLst>
            </p:cNvPr>
            <p:cNvSpPr/>
            <p:nvPr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 descr="timeline endpoints">
              <a:extLst>
                <a:ext uri="{FF2B5EF4-FFF2-40B4-BE49-F238E27FC236}">
                  <a16:creationId xmlns:a16="http://schemas.microsoft.com/office/drawing/2014/main" id="{F0BE8866-B632-EFD4-8000-4D86D64590D7}"/>
                </a:ext>
              </a:extLst>
            </p:cNvPr>
            <p:cNvSpPr/>
            <p:nvPr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5DBADC-F942-B209-C0FA-7091EE2BE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5" y="4265846"/>
            <a:ext cx="2728136" cy="13621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E4FCCD-E97E-FB4C-4CB0-BE8308626CF5}"/>
              </a:ext>
            </a:extLst>
          </p:cNvPr>
          <p:cNvSpPr txBox="1">
            <a:spLocks/>
          </p:cNvSpPr>
          <p:nvPr/>
        </p:nvSpPr>
        <p:spPr>
          <a:xfrm>
            <a:off x="1397011" y="1613454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r>
              <a:rPr lang="en-US" sz="2400" dirty="0"/>
              <a:t>Good quality video capturing</a:t>
            </a:r>
          </a:p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AC5708-E701-E2D5-FE58-5FB96B9A6DFC}"/>
              </a:ext>
            </a:extLst>
          </p:cNvPr>
          <p:cNvSpPr txBox="1">
            <a:spLocks/>
          </p:cNvSpPr>
          <p:nvPr/>
        </p:nvSpPr>
        <p:spPr>
          <a:xfrm>
            <a:off x="1434119" y="3210194"/>
            <a:ext cx="7822396" cy="1167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Accuracy of the Detection systems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Lighting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Pose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03596B-A7C0-CF7E-C36A-4BFFE0F8FBB3}"/>
              </a:ext>
            </a:extLst>
          </p:cNvPr>
          <p:cNvSpPr txBox="1">
            <a:spLocks/>
          </p:cNvSpPr>
          <p:nvPr/>
        </p:nvSpPr>
        <p:spPr>
          <a:xfrm>
            <a:off x="1447547" y="4452890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Real-time and push notifications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496B55-28F1-02F6-7217-678E9BDD7813}"/>
              </a:ext>
            </a:extLst>
          </p:cNvPr>
          <p:cNvSpPr txBox="1">
            <a:spLocks/>
          </p:cNvSpPr>
          <p:nvPr/>
        </p:nvSpPr>
        <p:spPr>
          <a:xfrm>
            <a:off x="1447547" y="5532241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Multiple detections notified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312E31-B1A3-85E2-CA8B-3116DF216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46" y="5251973"/>
            <a:ext cx="2949136" cy="14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watch, dark, camera&#10;&#10;Description automatically generated">
            <a:extLst>
              <a:ext uri="{FF2B5EF4-FFF2-40B4-BE49-F238E27FC236}">
                <a16:creationId xmlns:a16="http://schemas.microsoft.com/office/drawing/2014/main" id="{7FD7C1A2-7C32-ECBA-6B26-907674618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9" y="538888"/>
            <a:ext cx="6524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8EB-BDB8-4B6B-AE6B-FA08BA97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3" y="379923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The</a:t>
            </a:r>
            <a:r>
              <a:rPr lang="en-US" b="1" dirty="0"/>
              <a:t> Proposed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BE22D8-7503-53C5-7B72-9E5D9BA69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365" y="539749"/>
            <a:ext cx="2611385" cy="496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900" b="1" dirty="0"/>
              <a:t>Background Detection Algorithm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0510F4D-2048-3FFA-C375-9231D109D30D}"/>
              </a:ext>
            </a:extLst>
          </p:cNvPr>
          <p:cNvSpPr/>
          <p:nvPr/>
        </p:nvSpPr>
        <p:spPr>
          <a:xfrm rot="5400000">
            <a:off x="6109482" y="3541721"/>
            <a:ext cx="1231641" cy="22393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5F4334-E27C-A4BE-0115-7010BAC779B7}"/>
              </a:ext>
            </a:extLst>
          </p:cNvPr>
          <p:cNvSpPr/>
          <p:nvPr/>
        </p:nvSpPr>
        <p:spPr>
          <a:xfrm>
            <a:off x="8256679" y="5410622"/>
            <a:ext cx="1212434" cy="16824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FDFF07-1EB5-4F29-3E41-5204F97D7814}"/>
              </a:ext>
            </a:extLst>
          </p:cNvPr>
          <p:cNvGrpSpPr/>
          <p:nvPr/>
        </p:nvGrpSpPr>
        <p:grpSpPr>
          <a:xfrm>
            <a:off x="5377347" y="4476925"/>
            <a:ext cx="2517700" cy="2007673"/>
            <a:chOff x="7063547" y="2489344"/>
            <a:chExt cx="4603268" cy="2636207"/>
          </a:xfrm>
        </p:grpSpPr>
        <p:pic>
          <p:nvPicPr>
            <p:cNvPr id="10" name="Picture 9" descr="A picture containing text, computer, set&#10;&#10;Description automatically generated">
              <a:extLst>
                <a:ext uri="{FF2B5EF4-FFF2-40B4-BE49-F238E27FC236}">
                  <a16:creationId xmlns:a16="http://schemas.microsoft.com/office/drawing/2014/main" id="{B770186F-02D4-E3AB-04F1-CE75D9BB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547" y="3026699"/>
              <a:ext cx="4576491" cy="2098852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152CB44-7679-9975-FF7E-75BDCE93C9D8}"/>
                </a:ext>
              </a:extLst>
            </p:cNvPr>
            <p:cNvSpPr txBox="1">
              <a:spLocks/>
            </p:cNvSpPr>
            <p:nvPr/>
          </p:nvSpPr>
          <p:spPr>
            <a:xfrm>
              <a:off x="7602946" y="2489344"/>
              <a:ext cx="4063869" cy="4968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Lab Computers Transfer Detection info to Remote Server</a:t>
              </a:r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6F6E4B-B8E3-4445-ED4B-BAD4E6F0F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32" y="4827902"/>
            <a:ext cx="1787270" cy="199784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974935-D257-1162-2D4B-99E030301D59}"/>
              </a:ext>
            </a:extLst>
          </p:cNvPr>
          <p:cNvSpPr/>
          <p:nvPr/>
        </p:nvSpPr>
        <p:spPr>
          <a:xfrm rot="10800000">
            <a:off x="7473312" y="1569191"/>
            <a:ext cx="1212433" cy="21042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961C72-9C7E-FD38-F2D1-12C79C2BF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47" y="498727"/>
            <a:ext cx="2510823" cy="260114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3CD0DE-5D1F-59A0-4D1D-2752CDC88043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566133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Student Monitoring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Warning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Multiple Face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Face Orientation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No Face Detected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Remote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Graphical User Interface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47CD11-19CB-DC7A-945C-09FD02DAA20E}"/>
              </a:ext>
            </a:extLst>
          </p:cNvPr>
          <p:cNvGrpSpPr/>
          <p:nvPr/>
        </p:nvGrpSpPr>
        <p:grpSpPr>
          <a:xfrm>
            <a:off x="9822269" y="540925"/>
            <a:ext cx="5691920" cy="3543496"/>
            <a:chOff x="1172632" y="-844776"/>
            <a:chExt cx="5691920" cy="35434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58ED31-64C3-686A-8A8C-B1876D3C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32" y="-844776"/>
              <a:ext cx="5691920" cy="3543496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A7A2A863-064E-C458-38BC-F23990FD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06" y="297807"/>
              <a:ext cx="1157188" cy="1072461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41D7DA6-F8A2-0DB8-BAC4-10E9B42F2146}"/>
                </a:ext>
              </a:extLst>
            </p:cNvPr>
            <p:cNvSpPr txBox="1">
              <a:spLocks/>
            </p:cNvSpPr>
            <p:nvPr/>
          </p:nvSpPr>
          <p:spPr>
            <a:xfrm>
              <a:off x="1993067" y="48296"/>
              <a:ext cx="1830453" cy="304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Warming System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940D66-6798-952F-ECDF-4FC81B9358C3}"/>
              </a:ext>
            </a:extLst>
          </p:cNvPr>
          <p:cNvGrpSpPr/>
          <p:nvPr/>
        </p:nvGrpSpPr>
        <p:grpSpPr>
          <a:xfrm>
            <a:off x="8561801" y="-202556"/>
            <a:ext cx="5691920" cy="3543496"/>
            <a:chOff x="1172632" y="-844776"/>
            <a:chExt cx="5691920" cy="354349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8599AB-CBCE-B9F7-4B46-112A3819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32" y="-844776"/>
              <a:ext cx="5691920" cy="3543496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6BD9BC3B-CD24-A4E3-F4AA-4E109473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06" y="297807"/>
              <a:ext cx="1157188" cy="1072461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1E462165-EBA8-3F99-A0D6-B4289DD8751B}"/>
                </a:ext>
              </a:extLst>
            </p:cNvPr>
            <p:cNvSpPr txBox="1">
              <a:spLocks/>
            </p:cNvSpPr>
            <p:nvPr/>
          </p:nvSpPr>
          <p:spPr>
            <a:xfrm>
              <a:off x="1993067" y="48296"/>
              <a:ext cx="1830453" cy="304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Warming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19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Behavior Recognition Based on Facial Features </a:t>
            </a:r>
            <a:r>
              <a:rPr lang="en-US" sz="1800" b="1" baseline="30000" dirty="0"/>
              <a:t>1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590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Fear -  a suspect behavior</a:t>
            </a:r>
          </a:p>
          <a:p>
            <a:r>
              <a:rPr lang="en-US" sz="2400" dirty="0"/>
              <a:t>Heart rate estimation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Bandpass Filter</a:t>
            </a:r>
            <a:r>
              <a:rPr lang="en-US" sz="2200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Eulerian Transformer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Lagrangian Transformer</a:t>
            </a:r>
          </a:p>
          <a:p>
            <a:r>
              <a:rPr lang="en-US" sz="2400" b="1" dirty="0"/>
              <a:t>CK+  </a:t>
            </a:r>
            <a:r>
              <a:rPr lang="en-US" sz="2400" dirty="0"/>
              <a:t>Dataset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  </a:t>
            </a:r>
            <a:r>
              <a:rPr lang="en-US" sz="1200" dirty="0" err="1"/>
              <a:t>Mossaad</a:t>
            </a:r>
            <a:r>
              <a:rPr lang="en-US" sz="1200" dirty="0"/>
              <a:t>, Ben </a:t>
            </a:r>
            <a:r>
              <a:rPr lang="en-US" sz="1200" dirty="0" err="1"/>
              <a:t>Ayed</a:t>
            </a:r>
            <a:r>
              <a:rPr lang="en-US" sz="1200" dirty="0"/>
              <a:t> &amp; </a:t>
            </a:r>
            <a:r>
              <a:rPr lang="en-US" sz="1200" dirty="0" err="1"/>
              <a:t>Elkosantini</a:t>
            </a:r>
            <a:r>
              <a:rPr lang="en-US" sz="1200" dirty="0"/>
              <a:t>, </a:t>
            </a:r>
            <a:r>
              <a:rPr lang="en-US" sz="1200" dirty="0" err="1"/>
              <a:t>Sabeur</a:t>
            </a:r>
            <a:r>
              <a:rPr lang="en-US" sz="1200" dirty="0"/>
              <a:t> &amp; Alshaya, Shaya &amp; Abid, Mohamed. (2019). Suspicious Behavior Recognition Based on Face Features. IEEE Access. PP. 1-1. 10.1109/ACCESS.2019.2947338.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D275-958C-BA96-45D3-8CA3F49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40" y="1477428"/>
            <a:ext cx="42447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5" y="350907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Human Activity Detection in Classroom Examination 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24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Head Orientation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HAAR</a:t>
            </a:r>
            <a:r>
              <a:rPr lang="en-US" sz="18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AdaBoost </a:t>
            </a:r>
            <a:r>
              <a:rPr lang="en-US" sz="1800" dirty="0"/>
              <a:t>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Head pose variation beyond the </a:t>
            </a:r>
            <a:r>
              <a:rPr lang="en-US" sz="1800" b="1" dirty="0"/>
              <a:t>threshold value </a:t>
            </a:r>
          </a:p>
          <a:p>
            <a:r>
              <a:rPr lang="en-US" sz="2400" dirty="0"/>
              <a:t>Hand Signaling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</a:t>
            </a:r>
            <a:r>
              <a:rPr lang="en-US" sz="1800" b="1" dirty="0"/>
              <a:t> Convex Hull of Hand Contour</a:t>
            </a:r>
            <a:endParaRPr lang="en-US" sz="2400" dirty="0"/>
          </a:p>
          <a:p>
            <a:r>
              <a:rPr lang="en-US" sz="2400" dirty="0"/>
              <a:t>Hand Movement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Dilation</a:t>
            </a:r>
            <a:r>
              <a:rPr lang="en-US" sz="1800" dirty="0"/>
              <a:t> and </a:t>
            </a:r>
            <a:r>
              <a:rPr lang="en-US" sz="1800" b="1" dirty="0"/>
              <a:t>Erosion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587352" y="5920273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>
                <a:latin typeface="+mj-lt"/>
              </a:rPr>
              <a:t>2 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Senthilkumar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T.,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Narmatha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G. (2016). Suspicious Human Activity Detection in Classroom Examination. In: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Senthilkumar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M., Ramasamy, V., Sheen, S.,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Veeramani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C.,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Bonato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A., Batten, L. (eds) Computational Intelligence, Cyber Security and Computational Models. Advances in Intelligent Systems and Computing, vol 412. Springer, Singapore. https://doi.org/10.1007/978-981-10-0251-9_11</a:t>
            </a:r>
            <a:endParaRPr lang="en-US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F75F8-9250-151D-76D1-DCCD824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53" y="1551752"/>
            <a:ext cx="4701947" cy="207282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98486-0F19-CA4A-D1B7-3FB3659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09" y="3838699"/>
            <a:ext cx="3779848" cy="129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52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69" y="1821994"/>
            <a:ext cx="10384945" cy="3573971"/>
          </a:xfrm>
        </p:spPr>
        <p:txBody>
          <a:bodyPr>
            <a:normAutofit/>
          </a:bodyPr>
          <a:lstStyle/>
          <a:p>
            <a:r>
              <a:rPr lang="en-US" sz="2600" dirty="0"/>
              <a:t>Histogram of Oriented Gradients </a:t>
            </a:r>
            <a:r>
              <a:rPr lang="en-US" sz="2600" i="1" dirty="0"/>
              <a:t>( </a:t>
            </a:r>
            <a:r>
              <a:rPr lang="en-US" sz="2600" b="1" i="1" dirty="0"/>
              <a:t>HOG</a:t>
            </a:r>
            <a:r>
              <a:rPr lang="en-US" sz="2600" i="1" dirty="0"/>
              <a:t> ) Detection algorithm</a:t>
            </a:r>
          </a:p>
          <a:p>
            <a:r>
              <a:rPr lang="en-US" sz="2600" b="1" dirty="0"/>
              <a:t>Haar</a:t>
            </a:r>
            <a:r>
              <a:rPr lang="en-US" sz="2600" dirty="0"/>
              <a:t> Feature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 part of </a:t>
            </a:r>
            <a:r>
              <a:rPr lang="en-US" sz="1800" b="1" dirty="0"/>
              <a:t>Viola Jones algorithm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Fast in locating the mouth regions and 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dirty="0"/>
              <a:t>Open Mouth Detection – </a:t>
            </a:r>
            <a:r>
              <a:rPr lang="en-US" sz="1200" dirty="0"/>
              <a:t>With </a:t>
            </a:r>
            <a:r>
              <a:rPr lang="en-US" sz="1200" b="1" dirty="0"/>
              <a:t>threshold limit</a:t>
            </a:r>
          </a:p>
          <a:p>
            <a:r>
              <a:rPr lang="en-US" sz="2600" b="1" dirty="0"/>
              <a:t>AdaBoost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Performance boosting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Sensitive to noise and outliers</a:t>
            </a: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DA13F-BD60-877E-4839-BB59B56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1" y="2431214"/>
            <a:ext cx="2738800" cy="2894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68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…..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7" y="1965689"/>
            <a:ext cx="7155428" cy="36576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Principal Component Analysis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PCA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)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Eigen Face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approach – simple &amp; robust</a:t>
            </a:r>
            <a:endParaRPr lang="en-US" sz="4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Hand Contact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</a:p>
          <a:p>
            <a:pPr marL="747522" lvl="1" indent="-347472">
              <a:buFont typeface="Wingdings" panose="05000000000000000000" pitchFamily="2" charset="2"/>
              <a:buChar char="§"/>
            </a:pPr>
            <a:r>
              <a:rPr lang="en-US" sz="1800" dirty="0"/>
              <a:t>Overlapping grid is detected outside own body grid </a:t>
            </a:r>
            <a:endParaRPr lang="en-US" sz="1800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Head Orientation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the Principal Component Analysis along with the Viola Jones algorithm</a:t>
            </a:r>
            <a:endParaRPr lang="en-US" sz="4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Based on the threshold</a:t>
            </a:r>
            <a:endParaRPr lang="en-US" sz="4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88843-C871-2DEC-7E55-7D4E304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5" y="1760973"/>
            <a:ext cx="38481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472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7818396" cy="3801732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Detection</a:t>
            </a:r>
            <a:endParaRPr lang="en-US" sz="24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</a:rPr>
              <a:t>L</a:t>
            </a: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ocal Binary Pattern (LBP) </a:t>
            </a:r>
            <a:r>
              <a:rPr lang="en-US" sz="1800" dirty="0">
                <a:solidFill>
                  <a:srgbClr val="404040"/>
                </a:solidFill>
                <a:latin typeface="Century Gothic" panose="020B0502020202020204" pitchFamily="34" charset="0"/>
              </a:rPr>
              <a:t>Operator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</a:rPr>
              <a:t>Overcomes problems in PCA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+mj-lt"/>
              </a:rPr>
              <a:t>Haar</a:t>
            </a:r>
            <a:r>
              <a:rPr lang="en-US" sz="18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cascade algorithms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/>
              <a:t>To prevent false results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Dlib </a:t>
            </a:r>
            <a:endParaRPr lang="en-US" sz="18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6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landmark detector </a:t>
            </a: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with pre-trained models</a:t>
            </a:r>
            <a:endParaRPr lang="en-US" sz="1600" dirty="0">
              <a:effectLst/>
            </a:endParaRPr>
          </a:p>
        </p:txBody>
      </p:sp>
      <p:pic>
        <p:nvPicPr>
          <p:cNvPr id="1026" name="Picture 2" descr="Understanding Face Recognition using LBPH algorithm ...">
            <a:extLst>
              <a:ext uri="{FF2B5EF4-FFF2-40B4-BE49-F238E27FC236}">
                <a16:creationId xmlns:a16="http://schemas.microsoft.com/office/drawing/2014/main" id="{C1B83B3A-508B-C657-90D9-4D1A491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82" y="1965689"/>
            <a:ext cx="5319780" cy="1483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4AEBB078-B38B-9EE2-1023-6BC6B7A7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8" y="3707597"/>
            <a:ext cx="2598332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32" name="Picture 8" descr="Face Detection and Landmarks using dlib and OpenCV | by Vignesh Suresh |  Medium">
            <a:extLst>
              <a:ext uri="{FF2B5EF4-FFF2-40B4-BE49-F238E27FC236}">
                <a16:creationId xmlns:a16="http://schemas.microsoft.com/office/drawing/2014/main" id="{E663D26D-1675-5900-7BD8-3C68E686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27" y="3707597"/>
            <a:ext cx="1893150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514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1745</TotalTime>
  <Words>913</Words>
  <Application>Microsoft Office PowerPoint</Application>
  <PresentationFormat>Widescreen</PresentationFormat>
  <Paragraphs>100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Wingdings 3</vt:lpstr>
      <vt:lpstr>Wisp</vt:lpstr>
      <vt:lpstr>Suspicious Face Detection</vt:lpstr>
      <vt:lpstr>The Problem</vt:lpstr>
      <vt:lpstr>The Sub Problems</vt:lpstr>
      <vt:lpstr>The Proposed System</vt:lpstr>
      <vt:lpstr>Research on    Suspicious Behavior Recognition Based on Facial Features 1     </vt:lpstr>
      <vt:lpstr>Research on    Suspicious Human Activity Detection in Classroom Examination 2     </vt:lpstr>
      <vt:lpstr>Research on    Automated Invigilation System for Detection of Suspicious Activities during  Examinations 3     </vt:lpstr>
      <vt:lpstr>Research continued …..    Automated Invigilation System for Detection of Suspicious Activities during  Examinations 3     </vt:lpstr>
      <vt:lpstr>Research on    Inference-Based Statistical Analysis for Suspicious Activity Detection Using Facial Analysis 4     </vt:lpstr>
      <vt:lpstr>Research continued …    Inference-Based Statistical Analysis for Suspicious Activity Detection Using Facial Analysis 4     </vt:lpstr>
      <vt:lpstr>Demonstration of this project…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180213F@uom.lk</dc:creator>
  <cp:lastModifiedBy>Akeel Ahmed</cp:lastModifiedBy>
  <cp:revision>303</cp:revision>
  <dcterms:created xsi:type="dcterms:W3CDTF">2021-07-21T18:44:12Z</dcterms:created>
  <dcterms:modified xsi:type="dcterms:W3CDTF">2022-09-14T18:40:39Z</dcterms:modified>
</cp:coreProperties>
</file>